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5" r:id="rId5"/>
    <p:sldId id="260" r:id="rId6"/>
    <p:sldId id="263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 snapToGrid="0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A86353-57D1-CB46-8B22-AB49F6B5D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508B536-31B8-D649-9336-6F223A8CC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022AAF6-5CC0-6D41-AF35-9D029BC6C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39F4-23E5-274B-9B34-66B01E9F2965}" type="datetimeFigureOut">
              <a:rPr lang="da-DK" smtClean="0"/>
              <a:t>31.05.2024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29C068A-14F3-A64A-8989-6943C9CE7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879A77-00E6-0944-A9AC-11ED68A7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4A9-526B-C340-9BCC-3C375F5300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452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66D6A6-6F38-074B-BA2E-77E2D3B6E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D81DD7C-64A1-004D-B3BB-46F106172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E963E6-3265-C04C-90E8-5710B583F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39F4-23E5-274B-9B34-66B01E9F2965}" type="datetimeFigureOut">
              <a:rPr lang="da-DK" smtClean="0"/>
              <a:t>31.05.2024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6F66106-5572-3540-8A49-FDC627386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B13FC07-3507-4E47-A933-626CDDF07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4A9-526B-C340-9BCC-3C375F5300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587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8CD4914F-FA59-A343-AFEE-D05D036A04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0054FB8-7DE4-3B43-91CB-6F78C17B0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4F21FE8-A882-FC4F-99D2-3399D94F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39F4-23E5-274B-9B34-66B01E9F2965}" type="datetimeFigureOut">
              <a:rPr lang="da-DK" smtClean="0"/>
              <a:t>31.05.2024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FE3DB3D-C18B-6B4F-813E-9CDDA5A60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6D3588D-EE56-B045-8140-9D98F8D65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4A9-526B-C340-9BCC-3C375F5300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117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7ACD29-6320-E143-A80A-7FD49CB65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CA00B1B-2830-E04C-AF17-8F2A04DF2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62BE12A-6D33-A94E-8CD3-60E90BD8B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39F4-23E5-274B-9B34-66B01E9F2965}" type="datetimeFigureOut">
              <a:rPr lang="da-DK" smtClean="0"/>
              <a:t>31.05.2024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4BBD17E-C5B2-F243-B4B3-C013486A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EA2494C-09B8-E64D-AC61-6632D9D1C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4A9-526B-C340-9BCC-3C375F5300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9672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671100-1D77-8141-B868-EAFDA85E4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12BEE5B-30E9-5149-8EC5-36EF8CA85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C213483-A8A6-0F44-B1D1-740EFFB6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39F4-23E5-274B-9B34-66B01E9F2965}" type="datetimeFigureOut">
              <a:rPr lang="da-DK" smtClean="0"/>
              <a:t>31.05.2024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7098B8C-1E31-1B4E-8E23-396F0ECB8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64FD26C-B9C1-C547-99E6-42563E13C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4A9-526B-C340-9BCC-3C375F5300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971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B4DF76-14E0-6145-905A-4A220D28B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C1A11F7-6761-7443-AC33-A4ED56CFFF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A0BC0E4-A87E-B840-A44B-C77CC1AFA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8E6F315-0E60-DD45-808C-3BB8BD3DC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39F4-23E5-274B-9B34-66B01E9F2965}" type="datetimeFigureOut">
              <a:rPr lang="da-DK" smtClean="0"/>
              <a:t>31.05.2024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47A3143-C4C9-C048-8A84-B97427333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316D0C3-8EC5-6C4A-B851-5B5130B42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4A9-526B-C340-9BCC-3C375F5300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91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6E2329-E085-CE4B-BD1E-5E63E4852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3F3BBF3-6089-E44B-9CCB-30461B615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8A89ECC-0D8E-CD47-9233-459F9A696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16A2BA1-68E8-E946-9DE6-0392AEBC0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143A625-DB96-8F44-A2D3-E565982EDF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9F7792A9-E2A7-934D-8FA4-79D83C5E8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39F4-23E5-274B-9B34-66B01E9F2965}" type="datetimeFigureOut">
              <a:rPr lang="da-DK" smtClean="0"/>
              <a:t>31.05.2024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0C3ED28-1FE3-B64F-B7AE-17C9596E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34B2362-743F-4445-9C39-9545EA680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4A9-526B-C340-9BCC-3C375F5300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635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F50981-DAE9-BF4B-8603-731F1F778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3930C9F-D7A5-E948-BEB5-772A7531F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39F4-23E5-274B-9B34-66B01E9F2965}" type="datetimeFigureOut">
              <a:rPr lang="da-DK" smtClean="0"/>
              <a:t>31.05.2024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A2D09FF-FB72-5C4E-9AFB-8FB4984A9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8D16BE0-175B-1C4C-BCFA-FB4E48C51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4A9-526B-C340-9BCC-3C375F5300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761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2684208-7B81-5743-B193-0844FFD0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39F4-23E5-274B-9B34-66B01E9F2965}" type="datetimeFigureOut">
              <a:rPr lang="da-DK" smtClean="0"/>
              <a:t>31.05.2024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086F852-C040-D34E-811C-7A9F1530D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5A701A6-6AF9-4D43-B806-FAEAE14E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4A9-526B-C340-9BCC-3C375F5300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694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AEC862-0F09-9C4A-96B2-C52A4694C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F06D636-F517-5141-8175-853E02E91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9971D79-8D7D-8B44-A17A-8311B073B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9943BED-2220-0D4F-9DFB-A44B801E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39F4-23E5-274B-9B34-66B01E9F2965}" type="datetimeFigureOut">
              <a:rPr lang="da-DK" smtClean="0"/>
              <a:t>31.05.2024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D35A8BE-4781-3146-9973-A9229781E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6525F7D-DF4D-7B48-A857-16F456C4D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4A9-526B-C340-9BCC-3C375F5300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431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B1F0B2-5070-7C48-B57C-FF3E716C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7A8417A3-8066-354E-9D3C-1C961EEE1C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203F7FF-DF0B-F54C-B19A-FFF0DE1A1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A8DA804-2213-A44E-BC3A-AA4016EB6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39F4-23E5-274B-9B34-66B01E9F2965}" type="datetimeFigureOut">
              <a:rPr lang="da-DK" smtClean="0"/>
              <a:t>31.05.2024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B1F273F-8DD4-4241-8346-A8C7580D8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A7F7DE0-9DFA-4E41-A47E-BA1858032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4A9-526B-C340-9BCC-3C375F5300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165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8DFDFE6-068D-DD4D-83CE-9F2150E4B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1D6AFDC-B91D-DF47-A9FD-485B2D774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85240FD-38CA-094D-A424-A296FE3D5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39F4-23E5-274B-9B34-66B01E9F2965}" type="datetimeFigureOut">
              <a:rPr lang="da-DK" smtClean="0"/>
              <a:t>31.05.2024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F0EBA9B-472B-9C4B-A594-F883F962A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C6BE4E0-C594-1049-A072-8F0572F60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4D4A9-526B-C340-9BCC-3C375F5300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812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9735BA-E9C3-4147-BD14-33FAA773B0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UDFORDRINGER</a:t>
            </a:r>
            <a:r>
              <a:rPr lang="en-US" dirty="0"/>
              <a:t> FOR DE </a:t>
            </a:r>
            <a:r>
              <a:rPr lang="en-US" dirty="0" err="1"/>
              <a:t>OFFENTLIGE</a:t>
            </a:r>
            <a:r>
              <a:rPr lang="en-US" dirty="0"/>
              <a:t> </a:t>
            </a:r>
            <a:r>
              <a:rPr lang="en-US" dirty="0" err="1"/>
              <a:t>FINANSER</a:t>
            </a:r>
            <a:r>
              <a:rPr lang="en-US" dirty="0"/>
              <a:t> I EU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B6BCB41-FF32-DB4A-ABF3-F9CDA55F97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da-DK" dirty="0"/>
          </a:p>
          <a:p>
            <a:r>
              <a:rPr lang="en-US" dirty="0"/>
              <a:t>Bag</a:t>
            </a:r>
            <a:r>
              <a:rPr lang="da-DK" dirty="0"/>
              <a:t>grund for indlæg ved Europakonference den 30. maj 2024</a:t>
            </a:r>
          </a:p>
          <a:p>
            <a:r>
              <a:rPr lang="da-DK" dirty="0" err="1"/>
              <a:t>Gorrisen</a:t>
            </a:r>
            <a:r>
              <a:rPr lang="da-DK" dirty="0"/>
              <a:t> og Federspiel, Tænketanken Europa</a:t>
            </a:r>
          </a:p>
          <a:p>
            <a:r>
              <a:rPr lang="da-DK" dirty="0"/>
              <a:t>Niels Thygesen, Professor (emer.) KU, Formand European </a:t>
            </a:r>
            <a:r>
              <a:rPr lang="da-DK" dirty="0" err="1"/>
              <a:t>Fiscal</a:t>
            </a:r>
            <a:r>
              <a:rPr lang="da-DK" dirty="0"/>
              <a:t> Board</a:t>
            </a:r>
          </a:p>
        </p:txBody>
      </p:sp>
    </p:spTree>
    <p:extLst>
      <p:ext uri="{BB962C8B-B14F-4D97-AF65-F5344CB8AC3E}">
        <p14:creationId xmlns:p14="http://schemas.microsoft.com/office/powerpoint/2010/main" val="115693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919311-A50F-4246-AFED-157EE3BC6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577" y="-477350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da-DK" dirty="0"/>
            </a:br>
            <a:br>
              <a:rPr lang="da-DK" dirty="0"/>
            </a:br>
            <a:r>
              <a:rPr lang="da-DK" dirty="0"/>
              <a:t>   FORSYNINGEN MED EU OFFENTLIGE GODER?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13AEF8E-EC01-7940-9789-36F55E4AF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 “handlinger”, der kommer nærmest til at opfylde de økonomiske effektivitetskriterier for tilrettelæggelse og finansiering synes at være investeringer i                </a:t>
            </a:r>
          </a:p>
          <a:p>
            <a:r>
              <a:rPr lang="da-DK" dirty="0"/>
              <a:t>Opbygning af forsvarskapacitet</a:t>
            </a:r>
          </a:p>
          <a:p>
            <a:r>
              <a:rPr lang="da-DK" dirty="0"/>
              <a:t>Grænseoverskridende energiinfrastruktur  </a:t>
            </a:r>
          </a:p>
          <a:p>
            <a:r>
              <a:rPr lang="da-DK" dirty="0"/>
              <a:t>Europæisk industripolitik i et geoøkonomisk perspektiv</a:t>
            </a:r>
          </a:p>
          <a:p>
            <a:r>
              <a:rPr lang="da-DK" dirty="0"/>
              <a:t>Genopbygning af Ukraine </a:t>
            </a:r>
          </a:p>
          <a:p>
            <a:endParaRPr lang="da-DK" dirty="0"/>
          </a:p>
          <a:p>
            <a:r>
              <a:rPr lang="da-DK" dirty="0"/>
              <a:t>Er nationale præferencer </a:t>
            </a:r>
            <a:r>
              <a:rPr lang="da-DK" dirty="0" err="1"/>
              <a:t>mht</a:t>
            </a:r>
            <a:r>
              <a:rPr lang="da-DK" dirty="0"/>
              <a:t> separat gennemførelse for stærke?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63018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926668-F7BF-854E-8748-7732848C5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STØRRE EU-BUDGET ELLER IMPROVISATION?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70D5DB9-F641-164B-9DB0-DF9DE927D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En logisk fremgangsmåde ud fra et økonomisk perspektiv ville være at øge det næste mellemfristede EU-budget til flere af de nævnte formål</a:t>
            </a:r>
          </a:p>
          <a:p>
            <a:r>
              <a:rPr lang="da-DK" dirty="0"/>
              <a:t>Det vil næppe ske, selvom et budget væsentligt højere end de </a:t>
            </a:r>
            <a:r>
              <a:rPr lang="da-DK" dirty="0" err="1"/>
              <a:t>ca</a:t>
            </a:r>
            <a:r>
              <a:rPr lang="da-DK" dirty="0"/>
              <a:t>. 1% for EU i stort omfang skulle kunne aflaste nationale budgetter</a:t>
            </a:r>
          </a:p>
          <a:p>
            <a:r>
              <a:rPr lang="da-DK" dirty="0"/>
              <a:t>Mere sandsynlig er en opretning af improviserede fonde for enkelte formål med Art 122 som legal basis – “i en ånd af solidaritet mellem medlemsstaterne” som allerede anvendt til RePowerEU</a:t>
            </a:r>
          </a:p>
          <a:p>
            <a:r>
              <a:rPr lang="da-DK" dirty="0"/>
              <a:t>Mindre fleksibilitet med separat </a:t>
            </a:r>
            <a:r>
              <a:rPr lang="da-DK" dirty="0" err="1"/>
              <a:t>funding</a:t>
            </a:r>
            <a:r>
              <a:rPr lang="da-DK" dirty="0"/>
              <a:t> – over nogle år vil en omfordeling af </a:t>
            </a:r>
            <a:r>
              <a:rPr lang="da-DK" dirty="0" err="1"/>
              <a:t>ressurser</a:t>
            </a:r>
            <a:r>
              <a:rPr lang="da-DK" dirty="0"/>
              <a:t> kunne blive ønskelig; undgå tyske erfaringer med off-budget </a:t>
            </a:r>
            <a:r>
              <a:rPr lang="da-DK" dirty="0" err="1"/>
              <a:t>funding</a:t>
            </a:r>
            <a:r>
              <a:rPr lang="da-DK" dirty="0"/>
              <a:t>, der ikke kunne reallokeres til andet formål</a:t>
            </a:r>
          </a:p>
        </p:txBody>
      </p:sp>
    </p:spTree>
    <p:extLst>
      <p:ext uri="{BB962C8B-B14F-4D97-AF65-F5344CB8AC3E}">
        <p14:creationId xmlns:p14="http://schemas.microsoft.com/office/powerpoint/2010/main" val="3611995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F0623-7E21-8D41-9833-FDA3AA038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 ER DER ALTERNATIVER FOR FINANSIERING?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102EE09-79BD-8942-AFAE-E3F14B444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Debatten om hvordan der kan bygges bro mellem udgiftsambitioner og offentlige indtægter viser iver for at finde alternativer – private som offentlige - til såvel EU budget som låntagning til separat </a:t>
            </a:r>
            <a:r>
              <a:rPr lang="da-DK" dirty="0" err="1"/>
              <a:t>funding</a:t>
            </a:r>
            <a:endParaRPr lang="da-DK" dirty="0"/>
          </a:p>
          <a:p>
            <a:r>
              <a:rPr lang="da-DK" dirty="0"/>
              <a:t>En mere komplet bankunion og et mere fælles kapitalmarked i EU er meget ønskelige og der er, især efter Enrico </a:t>
            </a:r>
            <a:r>
              <a:rPr lang="da-DK" dirty="0" err="1"/>
              <a:t>Letta’s</a:t>
            </a:r>
            <a:r>
              <a:rPr lang="da-DK" dirty="0"/>
              <a:t> rapport, kommet mere momentum efter års stilstand</a:t>
            </a:r>
          </a:p>
          <a:p>
            <a:r>
              <a:rPr lang="da-DK" dirty="0"/>
              <a:t>Den Europæiske Investeringsbank har </a:t>
            </a:r>
            <a:r>
              <a:rPr lang="da-DK" dirty="0" err="1"/>
              <a:t>ressurser</a:t>
            </a:r>
            <a:r>
              <a:rPr lang="da-DK" dirty="0"/>
              <a:t> til at spille en vigtig rolle, især i den grønne omstilling og i genopbygningen af Ukraine</a:t>
            </a:r>
          </a:p>
          <a:p>
            <a:r>
              <a:rPr lang="da-DK" dirty="0"/>
              <a:t>ESM, der hjalp fire EU lande med at genskabe markedsadgang, har stadig betydelig udlånskapacitet til et eller flere fælles EU formål</a:t>
            </a:r>
          </a:p>
        </p:txBody>
      </p:sp>
    </p:spTree>
    <p:extLst>
      <p:ext uri="{BB962C8B-B14F-4D97-AF65-F5344CB8AC3E}">
        <p14:creationId xmlns:p14="http://schemas.microsoft.com/office/powerpoint/2010/main" val="385382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BC6C6F4-642D-0A4D-9537-5CF11C3A3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                    TAK FOR OPMÆRKSOMHEDEN</a:t>
            </a:r>
          </a:p>
        </p:txBody>
      </p:sp>
    </p:spTree>
    <p:extLst>
      <p:ext uri="{BB962C8B-B14F-4D97-AF65-F5344CB8AC3E}">
        <p14:creationId xmlns:p14="http://schemas.microsoft.com/office/powerpoint/2010/main" val="212937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03506-2E69-8B4E-835A-F1E25A9F2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883" y="56631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a-DK" dirty="0"/>
              <a:t>ÅRSAGER TIL VOKSENDE AFSTAND MELLEM                            UDGIFTSØNSKER OG RESSURSER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A36A04C-7851-8F4E-9869-71673530A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507" y="1891876"/>
            <a:ext cx="10515600" cy="4351338"/>
          </a:xfrm>
        </p:spPr>
        <p:txBody>
          <a:bodyPr>
            <a:normAutofit lnSpcReduction="10000"/>
          </a:bodyPr>
          <a:lstStyle/>
          <a:p>
            <a:endParaRPr lang="da-DK" dirty="0"/>
          </a:p>
          <a:p>
            <a:r>
              <a:rPr lang="da-DK" dirty="0"/>
              <a:t>Arven fra to (veloverståede) tilbageslag: Covid-19 og energiprischok, samt suspension i fire år af EU budgetregler (SVP) og overvågning </a:t>
            </a:r>
          </a:p>
          <a:p>
            <a:r>
              <a:rPr lang="da-DK" dirty="0"/>
              <a:t>Også udgiftsvækst på andre områder, ikke blot som følge af demografi (sociale udgifter, off. forbrug)</a:t>
            </a:r>
          </a:p>
          <a:p>
            <a:r>
              <a:rPr lang="da-DK" dirty="0"/>
              <a:t>Ønsker om mere vækstvenlig politik end efter finanskrisen</a:t>
            </a:r>
          </a:p>
          <a:p>
            <a:r>
              <a:rPr lang="da-DK" dirty="0"/>
              <a:t>Nedtoning af bekymringer omkring holdbarhed af offentlige finanser  med forventninger om lave renter samt ECB hånd under markederne</a:t>
            </a:r>
          </a:p>
          <a:p>
            <a:r>
              <a:rPr lang="da-DK" dirty="0"/>
              <a:t>Stigende gæld frem til 2034 uden kursændringer og uden hensyn til nye udgiftsområder i de fleste EU lande (fig 1, tabel 1.2.3) – ikke DK!</a:t>
            </a:r>
          </a:p>
        </p:txBody>
      </p:sp>
    </p:spTree>
    <p:extLst>
      <p:ext uri="{BB962C8B-B14F-4D97-AF65-F5344CB8AC3E}">
        <p14:creationId xmlns:p14="http://schemas.microsoft.com/office/powerpoint/2010/main" val="36166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8FE9-6A94-6543-810C-3332EF7ED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1850E4A-58E7-2448-A7E2-BB536507C9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216FEE86-BF45-0746-BA05-00AACADFC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743356"/>
            <a:ext cx="10058400" cy="537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246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03595F2D-764F-4648-AFBA-1740FCCA2C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9901" y="643466"/>
            <a:ext cx="5652786" cy="571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4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03506-2E69-8B4E-835A-F1E25A9F2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</a:t>
            </a:r>
            <a:r>
              <a:rPr lang="da-DK" dirty="0"/>
              <a:t>NYE B</a:t>
            </a:r>
            <a:r>
              <a:rPr lang="en-US" dirty="0" err="1"/>
              <a:t>UDGETREGLER</a:t>
            </a:r>
            <a:r>
              <a:rPr lang="en-US" dirty="0"/>
              <a:t> FRA 2025</a:t>
            </a:r>
            <a:br>
              <a:rPr lang="en-US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A36A04C-7851-8F4E-9869-71673530A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378"/>
            <a:ext cx="10515600" cy="4351338"/>
          </a:xfrm>
        </p:spPr>
        <p:txBody>
          <a:bodyPr>
            <a:normAutofit/>
          </a:bodyPr>
          <a:lstStyle/>
          <a:p>
            <a:r>
              <a:rPr lang="da-DK" dirty="0"/>
              <a:t>Kamp op ad bakke at få respekt for nye budgetregler i EU (april 2024)</a:t>
            </a:r>
          </a:p>
          <a:p>
            <a:r>
              <a:rPr lang="da-DK" dirty="0"/>
              <a:t>Pragmatisk reform: regeringer i høj-gælds lande laver mellemfristede </a:t>
            </a:r>
            <a:r>
              <a:rPr lang="en-US" dirty="0" err="1"/>
              <a:t>udgiftsplaner</a:t>
            </a:r>
            <a:r>
              <a:rPr lang="en-US" dirty="0"/>
              <a:t> </a:t>
            </a:r>
            <a:r>
              <a:rPr lang="da-DK" dirty="0"/>
              <a:t>for at sikre</a:t>
            </a:r>
            <a:r>
              <a:rPr lang="en-US" dirty="0"/>
              <a:t> </a:t>
            </a:r>
            <a:r>
              <a:rPr lang="da-DK" dirty="0"/>
              <a:t>gradvis </a:t>
            </a:r>
            <a:r>
              <a:rPr lang="en-US" dirty="0" err="1"/>
              <a:t>reduktion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da-DK" dirty="0"/>
              <a:t>gældskvoter</a:t>
            </a:r>
            <a:r>
              <a:rPr lang="en-US" dirty="0"/>
              <a:t>,</a:t>
            </a:r>
            <a:r>
              <a:rPr lang="da-DK" dirty="0"/>
              <a:t> aftales med Rådet; holdbarhed hovedmål</a:t>
            </a:r>
            <a:r>
              <a:rPr lang="en-US" dirty="0"/>
              <a:t>, </a:t>
            </a:r>
            <a:r>
              <a:rPr lang="en-US" dirty="0" err="1"/>
              <a:t>investeringer</a:t>
            </a:r>
            <a:r>
              <a:rPr lang="en-US" dirty="0"/>
              <a:t> </a:t>
            </a:r>
            <a:r>
              <a:rPr lang="en-US" dirty="0" err="1"/>
              <a:t>beskyttes</a:t>
            </a:r>
            <a:r>
              <a:rPr lang="da-DK" dirty="0"/>
              <a:t>/belønnes</a:t>
            </a:r>
          </a:p>
          <a:p>
            <a:r>
              <a:rPr lang="da-DK" dirty="0"/>
              <a:t>Kontrakter snarere end regler for at støtte opfyldelsen af mål ved at styrke legitimiteten af EU overvågning i de sårbare lande</a:t>
            </a:r>
          </a:p>
          <a:p>
            <a:r>
              <a:rPr lang="da-DK" dirty="0"/>
              <a:t>Svært at komme i gang, kontroversielt inden EP-valg, derfor udsat til oktober-november</a:t>
            </a:r>
            <a:r>
              <a:rPr lang="en-US" dirty="0"/>
              <a:t>; </a:t>
            </a:r>
            <a:r>
              <a:rPr lang="da-DK" dirty="0"/>
              <a:t>tøven især i Frankrig og Italien</a:t>
            </a:r>
          </a:p>
          <a:p>
            <a:r>
              <a:rPr lang="da-DK" dirty="0"/>
              <a:t>Sidste forsøg på decentraliseret retningslinjer for finanspolitik?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89082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D6850-75F7-1846-8575-0B2274D4E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 REDNINGSFONDEN AF 2020 – ET NYBRUD?</a:t>
            </a:r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1662103C-7098-5342-A274-914998A3A111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Redningsfonden af 2020 var et vigtigt initiativ, ikke et “</a:t>
            </a:r>
            <a:r>
              <a:rPr lang="da-DK" dirty="0" err="1"/>
              <a:t>Hamiltonian</a:t>
            </a:r>
            <a:r>
              <a:rPr lang="da-DK" dirty="0"/>
              <a:t> Moment”, selvom den nøgterne tyske forbundskansler kaldte den det</a:t>
            </a:r>
          </a:p>
          <a:p>
            <a:r>
              <a:rPr lang="da-DK" dirty="0"/>
              <a:t>Tre røde </a:t>
            </a:r>
            <a:r>
              <a:rPr lang="da-DK" dirty="0" err="1"/>
              <a:t>linier</a:t>
            </a:r>
            <a:r>
              <a:rPr lang="da-DK" dirty="0"/>
              <a:t> krydset: fælles finansiering, stor andel af direkte overførsler, stærk omfordeling – de to sidste nok umulige at gentage</a:t>
            </a:r>
          </a:p>
          <a:p>
            <a:r>
              <a:rPr lang="da-DK" dirty="0"/>
              <a:t>Klart uforskyldte årsager ved Covid-19 udbrud; ingen “moral hazard”, derfor hidtil uset solidaritet kunne udvises</a:t>
            </a:r>
          </a:p>
          <a:p>
            <a:r>
              <a:rPr lang="da-DK" dirty="0"/>
              <a:t>Udbetalingerne fra fonden (RRF) vil fortsætte gennem 2026 og den har bidraget med en vigtig del af opretningen i især Italien og Spanien</a:t>
            </a:r>
          </a:p>
          <a:p>
            <a:r>
              <a:rPr lang="da-DK" dirty="0"/>
              <a:t>EU-gæld påhviler medlemslandene, men over lang/usikker horisont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2393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2EFEE5-84B4-634B-A7A6-64570C0FF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3147"/>
            <a:ext cx="10515600" cy="1325563"/>
          </a:xfrm>
        </p:spPr>
        <p:txBody>
          <a:bodyPr/>
          <a:lstStyle/>
          <a:p>
            <a:r>
              <a:rPr lang="da-DK" dirty="0"/>
              <a:t>  ER RRF EN MODEL I EU’s UDGIFTSPOLITIK?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4538475-122A-6749-8C14-1B78DE5DD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41" y="2373622"/>
            <a:ext cx="10515600" cy="4351338"/>
          </a:xfrm>
        </p:spPr>
        <p:txBody>
          <a:bodyPr/>
          <a:lstStyle/>
          <a:p>
            <a:r>
              <a:rPr lang="da-DK" dirty="0"/>
              <a:t>Kommissionens overvågning af RRF finansierede udgifter har været grundigere og mere resultatorienteret (med “</a:t>
            </a:r>
            <a:r>
              <a:rPr lang="da-DK" dirty="0" err="1"/>
              <a:t>targets</a:t>
            </a:r>
            <a:r>
              <a:rPr lang="da-DK" dirty="0"/>
              <a:t> and milestones”) end tidligere fælles EU indsats, er gennemførelsen nok lidt skuffende</a:t>
            </a:r>
          </a:p>
          <a:p>
            <a:r>
              <a:rPr lang="da-DK" dirty="0"/>
              <a:t>Investeringer og reformer er for detaljerede til at vurdere andet end at de er i overensstemmelse med EUs overordnede politiske mål</a:t>
            </a:r>
          </a:p>
          <a:p>
            <a:r>
              <a:rPr lang="da-DK" dirty="0"/>
              <a:t>Er det hensigtsmæssigt for EU at blande sig i elektrificeringen af busser i italienske byer? Eller i regional fordeling af skolebyggeri?</a:t>
            </a:r>
          </a:p>
          <a:p>
            <a:r>
              <a:rPr lang="da-DK" dirty="0"/>
              <a:t>Nationale regeringer (eller EF) har ikke fået megen tak fra regionale myndigheder, der ser sig som udenforstående eller overbebyrdede</a:t>
            </a:r>
          </a:p>
        </p:txBody>
      </p:sp>
    </p:spTree>
    <p:extLst>
      <p:ext uri="{BB962C8B-B14F-4D97-AF65-F5344CB8AC3E}">
        <p14:creationId xmlns:p14="http://schemas.microsoft.com/office/powerpoint/2010/main" val="1508133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B764AB-112F-B144-B4B0-94E10AD27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   NÆRHEDSPRINCIPPET BØR OPDATERES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D10A63C-9591-DC4A-9BB5-CCBA8EB8D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“I medfør af nærhedsprincippet handler Unionen på de områder, der ikke hører under dens enekompetence, kun hvis og i det omfang målene for den pågældende handling ikke i tilstrækkelig grad kan opfyldes af medlemsstaterne på centralt, regionalt eller lokalt plan, men på grund af den påtænkte handlings omfang eller virkninger bedre kan nås på EU-plan”.  (Lissabon Traktaten, Art. 5.3)</a:t>
            </a:r>
          </a:p>
          <a:p>
            <a:r>
              <a:rPr lang="da-DK" dirty="0"/>
              <a:t>Sunde principper at anvende på en lang række områder (og på RRF)</a:t>
            </a:r>
          </a:p>
          <a:p>
            <a:r>
              <a:rPr lang="da-DK" dirty="0"/>
              <a:t>Men princippet indebærer også villighed til at anerkende, at en række udfordringer har vist sig, hvor bevisførelsen for handling på EU-plan er blevet klart lettet under hensyn til “omfang eller virkninger”</a:t>
            </a:r>
          </a:p>
        </p:txBody>
      </p:sp>
    </p:spTree>
    <p:extLst>
      <p:ext uri="{BB962C8B-B14F-4D97-AF65-F5344CB8AC3E}">
        <p14:creationId xmlns:p14="http://schemas.microsoft.com/office/powerpoint/2010/main" val="837560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1460C-7EB3-BB42-8D29-9C0DAF6D0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OMFANG/VIRKNINGER –SKALA/SPILL-OVERS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CBC10E5-9C9A-0B46-98AC-101595011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 kriterier, som økonomer anvender for at vurdere hvor en aktivitet mest effektivt kan udføres, er blot andre ord for Traktatens Art. 5</a:t>
            </a:r>
          </a:p>
          <a:p>
            <a:r>
              <a:rPr lang="da-DK" dirty="0"/>
              <a:t>Nogle aktiviteter kræver en sådan skala eller har så tydelige grænsoverskridende virkninger, at fælles indsats i udførelse og finansiering bliver mere hensigtsmæssig end selv velkoordinerede nationale projekter</a:t>
            </a:r>
          </a:p>
          <a:p>
            <a:r>
              <a:rPr lang="da-DK" dirty="0"/>
              <a:t>Den kommende debat om det næste 7-års budget for EU vil sætte forsyningen af offentlige goder med en europæisk dimension på dagsordenen i andet halvår 2025, når Danmark er EU-formandsland</a:t>
            </a:r>
          </a:p>
        </p:txBody>
      </p:sp>
    </p:spTree>
    <p:extLst>
      <p:ext uri="{BB962C8B-B14F-4D97-AF65-F5344CB8AC3E}">
        <p14:creationId xmlns:p14="http://schemas.microsoft.com/office/powerpoint/2010/main" val="2764333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965</Words>
  <Application>Microsoft Macintosh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UDFORDRINGER FOR DE OFFENTLIGE FINANSER I EU</vt:lpstr>
      <vt:lpstr>ÅRSAGER TIL VOKSENDE AFSTAND MELLEM                            UDGIFTSØNSKER OG RESSURSER</vt:lpstr>
      <vt:lpstr>PowerPoint Presentation</vt:lpstr>
      <vt:lpstr>PowerPoint Presentation</vt:lpstr>
      <vt:lpstr>          NYE BUDGETREGLER FRA 2025 </vt:lpstr>
      <vt:lpstr>  REDNINGSFONDEN AF 2020 – ET NYBRUD?</vt:lpstr>
      <vt:lpstr>  ER RRF EN MODEL I EU’s UDGIFTSPOLITIK?</vt:lpstr>
      <vt:lpstr>    NÆRHEDSPRINCIPPET BØR OPDATERES</vt:lpstr>
      <vt:lpstr> OMFANG/VIRKNINGER –SKALA/SPILL-OVERS</vt:lpstr>
      <vt:lpstr>     FORSYNINGEN MED EU OFFENTLIGE GODER? </vt:lpstr>
      <vt:lpstr> STØRRE EU-BUDGET ELLER IMPROVISATION?</vt:lpstr>
      <vt:lpstr>  ER DER ALTERNATIVER FOR FINANSIERING?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UDFORDRINGER FOR DE OFFENTLIGE FINANSER I EU</dc:title>
  <dc:creator>Niels Christoffer Thygesen</dc:creator>
  <cp:lastModifiedBy>Iben Tybjærg Schacke-Barfoed</cp:lastModifiedBy>
  <cp:revision>3</cp:revision>
  <dcterms:created xsi:type="dcterms:W3CDTF">2024-05-29T10:35:44Z</dcterms:created>
  <dcterms:modified xsi:type="dcterms:W3CDTF">2024-05-31T14:19:23Z</dcterms:modified>
</cp:coreProperties>
</file>